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59" r:id="rId8"/>
    <p:sldId id="257" r:id="rId9"/>
    <p:sldId id="258" r:id="rId10"/>
    <p:sldId id="260" r:id="rId11"/>
    <p:sldId id="261"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4890D6-001B-4689-95B1-9385E2443171}" v="2" dt="2023-02-15T08:47:44.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12856-32D7-BD2C-DE26-4483D7D958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91C1AD-CF67-A5E3-AF04-CE9C34FB7B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B01031-E0F7-2BB0-953F-87D244388B7A}"/>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668E2F83-B16E-914A-78AE-E5F0F3339A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22A76-F51D-0425-AC45-66E977500603}"/>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381973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3CE6A-7FFE-F2FE-4C4A-E763B8E09B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D43783-854C-1E98-6251-E0A0753C84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3F47D-5266-71A4-2919-6C40D6D5C224}"/>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46D81B25-FA95-8F3B-070F-0FB89DB1B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B4857E-62A8-E9B1-A5AB-AD8E2E6C6E18}"/>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265925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D8044F-65E1-F3F5-6624-2D4B43A162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4453ED-6145-830B-D716-2DDE551CE5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919D5-9B49-DE81-EDC5-FE6642511C68}"/>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9A3A6DFB-0966-3F60-63E0-AF389C8596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1B96F-656C-A632-A7E4-6967E1505204}"/>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88808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B764-166B-0AEF-2FF9-63F4993141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F387B-D404-2946-9A36-5ED48B1694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90657-18B7-006F-453B-577FBF1F96FF}"/>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20162F00-25D8-318E-60B9-912B19D8B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04FE5-1393-A990-A31B-86B8A55626F4}"/>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2220198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91BA-2F13-CCDE-1E0F-497F7B0620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0E345C-5DA4-62AE-60A4-F24A6AE07F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652D44-6186-16C6-1101-E8670593E5B2}"/>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B7ED4861-5EDA-7390-D171-7452F04BB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9B3FE-4C94-9CE9-FB4A-AFB23C40F52D}"/>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1202261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C0A34-4B0E-223E-3898-344F5382CC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4297FB-FC85-3DAC-9D01-13ADDEE5D8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A4BB5-2B9E-B34E-9232-C4ED6D89C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FD46BA-9151-B1D2-FD7D-4844BB0F53DB}"/>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6" name="Footer Placeholder 5">
            <a:extLst>
              <a:ext uri="{FF2B5EF4-FFF2-40B4-BE49-F238E27FC236}">
                <a16:creationId xmlns:a16="http://schemas.microsoft.com/office/drawing/2014/main" id="{09A769C5-320E-9820-23C4-877CF2021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6A2F3-CF00-4E6B-3822-0E263AA65930}"/>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46579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FE12-1543-DFCC-1385-4159E4095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7A867F-8853-E4D2-337A-7627FAD126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CA858-6263-53C5-52F0-536BC8C5DD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74DC9-25E2-AE27-EA1A-E26C056787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924B96-A0A9-6262-1745-B4341B4F52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C3369B-677D-CADA-8355-19778F866802}"/>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8" name="Footer Placeholder 7">
            <a:extLst>
              <a:ext uri="{FF2B5EF4-FFF2-40B4-BE49-F238E27FC236}">
                <a16:creationId xmlns:a16="http://schemas.microsoft.com/office/drawing/2014/main" id="{D69F51A2-02DE-74A8-8AF5-4B9E160CDA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A103CB-2CA6-52C3-5B87-C7412D0F5347}"/>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46439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682C-1A07-9F01-A4C1-2EF847AA81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C6469D-2FCC-5CBB-5B86-2F0A260166C2}"/>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4" name="Footer Placeholder 3">
            <a:extLst>
              <a:ext uri="{FF2B5EF4-FFF2-40B4-BE49-F238E27FC236}">
                <a16:creationId xmlns:a16="http://schemas.microsoft.com/office/drawing/2014/main" id="{62D1F7FA-C160-D0F8-7691-25CACDD32C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64B625-0FE5-B407-8073-A0BF00CCD21E}"/>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349814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77ECA0-FBE9-0E69-3113-D278517603E1}"/>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3" name="Footer Placeholder 2">
            <a:extLst>
              <a:ext uri="{FF2B5EF4-FFF2-40B4-BE49-F238E27FC236}">
                <a16:creationId xmlns:a16="http://schemas.microsoft.com/office/drawing/2014/main" id="{05393DD4-731A-85EA-E6D2-A5F9E65236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81F0B2-2E76-B579-B655-5C7492582957}"/>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19395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56784-7FBF-8319-0640-5E40B1855E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0DF73F-7B5A-A541-F5F8-5F297C0DDE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B10397-E1E6-4A31-5DF4-7863BCF208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00153-41FF-58A7-185E-AB311C644E1A}"/>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6" name="Footer Placeholder 5">
            <a:extLst>
              <a:ext uri="{FF2B5EF4-FFF2-40B4-BE49-F238E27FC236}">
                <a16:creationId xmlns:a16="http://schemas.microsoft.com/office/drawing/2014/main" id="{6F5C2D19-0BDD-5074-E6C2-83C967E44B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DC2DF1-DD72-5DAB-036A-0854D729AF5D}"/>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341933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38AE6-4D61-9E00-5DF3-16FCD6CA2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E4CA36-9733-793E-4627-8FC395C29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E7BFDA-14D2-FD9E-5081-5430CEF82E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82674E-CCC1-1307-42E6-350E74A5A927}"/>
              </a:ext>
            </a:extLst>
          </p:cNvPr>
          <p:cNvSpPr>
            <a:spLocks noGrp="1"/>
          </p:cNvSpPr>
          <p:nvPr>
            <p:ph type="dt" sz="half" idx="10"/>
          </p:nvPr>
        </p:nvSpPr>
        <p:spPr/>
        <p:txBody>
          <a:bodyPr/>
          <a:lstStyle/>
          <a:p>
            <a:fld id="{98B10183-41BD-4B67-B8AC-DD3DE16B863A}" type="datetimeFigureOut">
              <a:rPr lang="en-US" smtClean="0"/>
              <a:t>2/15/2023</a:t>
            </a:fld>
            <a:endParaRPr lang="en-US"/>
          </a:p>
        </p:txBody>
      </p:sp>
      <p:sp>
        <p:nvSpPr>
          <p:cNvPr id="6" name="Footer Placeholder 5">
            <a:extLst>
              <a:ext uri="{FF2B5EF4-FFF2-40B4-BE49-F238E27FC236}">
                <a16:creationId xmlns:a16="http://schemas.microsoft.com/office/drawing/2014/main" id="{3FA1D0BC-5A39-130D-48F1-180BF02B19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1F61-0222-2902-81BB-84E46DE0803D}"/>
              </a:ext>
            </a:extLst>
          </p:cNvPr>
          <p:cNvSpPr>
            <a:spLocks noGrp="1"/>
          </p:cNvSpPr>
          <p:nvPr>
            <p:ph type="sldNum" sz="quarter" idx="12"/>
          </p:nvPr>
        </p:nvSpPr>
        <p:spPr/>
        <p:txBody>
          <a:bodyPr/>
          <a:lstStyle/>
          <a:p>
            <a:fld id="{47FC66DA-5C6B-4256-ABB0-EC6E8E73E577}" type="slidenum">
              <a:rPr lang="en-US" smtClean="0"/>
              <a:t>‹#›</a:t>
            </a:fld>
            <a:endParaRPr lang="en-US"/>
          </a:p>
        </p:txBody>
      </p:sp>
    </p:spTree>
    <p:extLst>
      <p:ext uri="{BB962C8B-B14F-4D97-AF65-F5344CB8AC3E}">
        <p14:creationId xmlns:p14="http://schemas.microsoft.com/office/powerpoint/2010/main" val="3755668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0BB0D6-5A5E-2783-AA61-D274C916F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C6F1F4-0630-C716-BDA3-B6673F4A1D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2E25E-9D6B-18C7-CD9D-F209FAD7F0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10183-41BD-4B67-B8AC-DD3DE16B863A}" type="datetimeFigureOut">
              <a:rPr lang="en-US" smtClean="0"/>
              <a:t>2/15/2023</a:t>
            </a:fld>
            <a:endParaRPr lang="en-US"/>
          </a:p>
        </p:txBody>
      </p:sp>
      <p:sp>
        <p:nvSpPr>
          <p:cNvPr id="5" name="Footer Placeholder 4">
            <a:extLst>
              <a:ext uri="{FF2B5EF4-FFF2-40B4-BE49-F238E27FC236}">
                <a16:creationId xmlns:a16="http://schemas.microsoft.com/office/drawing/2014/main" id="{583FE63A-E606-035B-8A87-D5D71FF11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40C216-6DE4-054B-9A79-A614AE4986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C66DA-5C6B-4256-ABB0-EC6E8E73E577}" type="slidenum">
              <a:rPr lang="en-US" smtClean="0"/>
              <a:t>‹#›</a:t>
            </a:fld>
            <a:endParaRPr lang="en-US"/>
          </a:p>
        </p:txBody>
      </p:sp>
    </p:spTree>
    <p:extLst>
      <p:ext uri="{BB962C8B-B14F-4D97-AF65-F5344CB8AC3E}">
        <p14:creationId xmlns:p14="http://schemas.microsoft.com/office/powerpoint/2010/main" val="18604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B4020-14C9-2A07-3180-9D3F1BDA6332}"/>
              </a:ext>
            </a:extLst>
          </p:cNvPr>
          <p:cNvSpPr>
            <a:spLocks noGrp="1"/>
          </p:cNvSpPr>
          <p:nvPr>
            <p:ph type="ctrTitle"/>
          </p:nvPr>
        </p:nvSpPr>
        <p:spPr>
          <a:xfrm>
            <a:off x="1524000" y="901148"/>
            <a:ext cx="9144000" cy="874643"/>
          </a:xfrm>
        </p:spPr>
        <p:txBody>
          <a:bodyPr>
            <a:normAutofit fontScale="90000"/>
          </a:bodyPr>
          <a:lstStyle/>
          <a:p>
            <a:r>
              <a:rPr lang="en-US" dirty="0"/>
              <a:t>SMART CONTRACTS</a:t>
            </a:r>
          </a:p>
        </p:txBody>
      </p:sp>
      <p:sp>
        <p:nvSpPr>
          <p:cNvPr id="3" name="Subtitle 2">
            <a:extLst>
              <a:ext uri="{FF2B5EF4-FFF2-40B4-BE49-F238E27FC236}">
                <a16:creationId xmlns:a16="http://schemas.microsoft.com/office/drawing/2014/main" id="{97AB9FD3-53BA-A43A-979B-36919C01830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8948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577994-2034-B22E-E2B6-0886C70ABE56}"/>
              </a:ext>
            </a:extLst>
          </p:cNvPr>
          <p:cNvPicPr>
            <a:picLocks noChangeAspect="1"/>
          </p:cNvPicPr>
          <p:nvPr/>
        </p:nvPicPr>
        <p:blipFill>
          <a:blip r:embed="rId2"/>
          <a:stretch>
            <a:fillRect/>
          </a:stretch>
        </p:blipFill>
        <p:spPr>
          <a:xfrm>
            <a:off x="914400" y="675249"/>
            <a:ext cx="10311618" cy="5373859"/>
          </a:xfrm>
          <a:prstGeom prst="rect">
            <a:avLst/>
          </a:prstGeom>
        </p:spPr>
      </p:pic>
    </p:spTree>
    <p:extLst>
      <p:ext uri="{BB962C8B-B14F-4D97-AF65-F5344CB8AC3E}">
        <p14:creationId xmlns:p14="http://schemas.microsoft.com/office/powerpoint/2010/main" val="29389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06BA18-9C5C-BDDA-D2D2-102835BF8E76}"/>
              </a:ext>
            </a:extLst>
          </p:cNvPr>
          <p:cNvPicPr>
            <a:picLocks noChangeAspect="1"/>
          </p:cNvPicPr>
          <p:nvPr/>
        </p:nvPicPr>
        <p:blipFill>
          <a:blip r:embed="rId2"/>
          <a:stretch>
            <a:fillRect/>
          </a:stretch>
        </p:blipFill>
        <p:spPr>
          <a:xfrm>
            <a:off x="1350499" y="548640"/>
            <a:ext cx="9748910" cy="5289452"/>
          </a:xfrm>
          <a:prstGeom prst="rect">
            <a:avLst/>
          </a:prstGeom>
        </p:spPr>
      </p:pic>
    </p:spTree>
    <p:extLst>
      <p:ext uri="{BB962C8B-B14F-4D97-AF65-F5344CB8AC3E}">
        <p14:creationId xmlns:p14="http://schemas.microsoft.com/office/powerpoint/2010/main" val="939079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BC663-C222-B09E-126D-A1B8567F9ED0}"/>
              </a:ext>
            </a:extLst>
          </p:cNvPr>
          <p:cNvSpPr>
            <a:spLocks noGrp="1"/>
          </p:cNvSpPr>
          <p:nvPr>
            <p:ph type="ctrTitle"/>
          </p:nvPr>
        </p:nvSpPr>
        <p:spPr>
          <a:xfrm>
            <a:off x="1524000" y="1122363"/>
            <a:ext cx="9144000" cy="905220"/>
          </a:xfrm>
        </p:spPr>
        <p:txBody>
          <a:bodyPr>
            <a:normAutofit/>
          </a:bodyPr>
          <a:lstStyle/>
          <a:p>
            <a:r>
              <a:rPr lang="en-US" sz="3600" b="1" i="0" u="none" strike="noStrike" baseline="0" dirty="0">
                <a:latin typeface="Times New Roman" panose="02020603050405020304" pitchFamily="18" charset="0"/>
              </a:rPr>
              <a:t>SMART CONTRACTS</a:t>
            </a:r>
            <a:endParaRPr lang="en-US" sz="3600" dirty="0"/>
          </a:p>
        </p:txBody>
      </p:sp>
      <p:sp>
        <p:nvSpPr>
          <p:cNvPr id="3" name="Subtitle 2">
            <a:extLst>
              <a:ext uri="{FF2B5EF4-FFF2-40B4-BE49-F238E27FC236}">
                <a16:creationId xmlns:a16="http://schemas.microsoft.com/office/drawing/2014/main" id="{C875379D-48FE-4F6D-5114-1153E8865413}"/>
              </a:ext>
            </a:extLst>
          </p:cNvPr>
          <p:cNvSpPr>
            <a:spLocks noGrp="1"/>
          </p:cNvSpPr>
          <p:nvPr>
            <p:ph type="subTitle" idx="1"/>
          </p:nvPr>
        </p:nvSpPr>
        <p:spPr>
          <a:xfrm>
            <a:off x="1524000" y="2464904"/>
            <a:ext cx="9144000" cy="2792896"/>
          </a:xfrm>
        </p:spPr>
        <p:txBody>
          <a:bodyPr>
            <a:normAutofit/>
          </a:bodyPr>
          <a:lstStyle/>
          <a:p>
            <a:pPr algn="just"/>
            <a:r>
              <a:rPr lang="en-US" b="0" i="0" u="none" strike="noStrike" baseline="0" dirty="0">
                <a:latin typeface="Times New Roman" panose="02020603050405020304" pitchFamily="18" charset="0"/>
              </a:rPr>
              <a:t>Smart contracts are simply programs stored on a blockchain that run when predetermined Conditions are met. They typically are used to automate the execution of an agreement so that all participants can be immediately certain of the outcome, without any intermediary’s involvement or time loss. They can also automate a workflow, triggering the next action when conditions are met.</a:t>
            </a:r>
            <a:endParaRPr lang="en-US" dirty="0"/>
          </a:p>
        </p:txBody>
      </p:sp>
    </p:spTree>
    <p:extLst>
      <p:ext uri="{BB962C8B-B14F-4D97-AF65-F5344CB8AC3E}">
        <p14:creationId xmlns:p14="http://schemas.microsoft.com/office/powerpoint/2010/main" val="33933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0108-F9B3-866E-D957-A90D88FC89F7}"/>
              </a:ext>
            </a:extLst>
          </p:cNvPr>
          <p:cNvSpPr>
            <a:spLocks noGrp="1"/>
          </p:cNvSpPr>
          <p:nvPr>
            <p:ph type="title"/>
          </p:nvPr>
        </p:nvSpPr>
        <p:spPr/>
        <p:txBody>
          <a:bodyPr>
            <a:normAutofit/>
          </a:bodyPr>
          <a:lstStyle/>
          <a:p>
            <a:r>
              <a:rPr lang="en-US" sz="3600" b="1" i="0" u="none" strike="noStrike" baseline="0" dirty="0">
                <a:latin typeface="Times New Roman" panose="02020603050405020304" pitchFamily="18" charset="0"/>
              </a:rPr>
              <a:t>Benefits of smart contracts</a:t>
            </a:r>
            <a:endParaRPr lang="en-US" sz="3600" dirty="0"/>
          </a:p>
        </p:txBody>
      </p:sp>
      <p:sp>
        <p:nvSpPr>
          <p:cNvPr id="3" name="Content Placeholder 2">
            <a:extLst>
              <a:ext uri="{FF2B5EF4-FFF2-40B4-BE49-F238E27FC236}">
                <a16:creationId xmlns:a16="http://schemas.microsoft.com/office/drawing/2014/main" id="{7C0E2730-A4C5-D842-0D02-A8218EA0F9A2}"/>
              </a:ext>
            </a:extLst>
          </p:cNvPr>
          <p:cNvSpPr>
            <a:spLocks noGrp="1"/>
          </p:cNvSpPr>
          <p:nvPr>
            <p:ph idx="1"/>
          </p:nvPr>
        </p:nvSpPr>
        <p:spPr>
          <a:xfrm>
            <a:off x="838200" y="1690688"/>
            <a:ext cx="10515600" cy="4486275"/>
          </a:xfrm>
        </p:spPr>
        <p:txBody>
          <a:bodyPr>
            <a:normAutofit fontScale="92500" lnSpcReduction="10000"/>
          </a:bodyPr>
          <a:lstStyle/>
          <a:p>
            <a:pPr marL="342900" indent="-342900">
              <a:buAutoNum type="arabicPeriod"/>
            </a:pPr>
            <a:r>
              <a:rPr lang="en-US" b="1" i="0" u="none" strike="noStrike" baseline="0" dirty="0">
                <a:latin typeface="Times New Roman" panose="02020603050405020304" pitchFamily="18" charset="0"/>
              </a:rPr>
              <a:t>Speed, efficiency and accuracy</a:t>
            </a:r>
          </a:p>
          <a:p>
            <a:pPr marL="0" indent="0" algn="l">
              <a:buNone/>
            </a:pPr>
            <a:r>
              <a:rPr lang="en-US" sz="1900" b="0" i="0" u="none" strike="noStrike" baseline="0" dirty="0">
                <a:latin typeface="Times New Roman" panose="02020603050405020304" pitchFamily="18" charset="0"/>
              </a:rPr>
              <a:t>Once a condition is met, the contract is executed immediately. Because smart contracts are digital and automated, there’s no paperwork to process and no time spent reconciling errors that often result from manually filling in documents.</a:t>
            </a:r>
          </a:p>
          <a:p>
            <a:pPr marL="0" indent="0">
              <a:buNone/>
            </a:pPr>
            <a:r>
              <a:rPr lang="en-US" b="1" i="0" u="none" strike="noStrike" baseline="0" dirty="0">
                <a:latin typeface="Times New Roman" panose="02020603050405020304" pitchFamily="18" charset="0"/>
              </a:rPr>
              <a:t>2. Trust and transparency</a:t>
            </a:r>
          </a:p>
          <a:p>
            <a:pPr marL="0" indent="0" algn="l">
              <a:buNone/>
            </a:pPr>
            <a:r>
              <a:rPr lang="en-US" sz="1900" b="1" dirty="0">
                <a:latin typeface="Times New Roman" panose="02020603050405020304" pitchFamily="18" charset="0"/>
              </a:rPr>
              <a:t> </a:t>
            </a:r>
            <a:r>
              <a:rPr lang="en-US" sz="1900" b="0" i="0" u="none" strike="noStrike" baseline="0" dirty="0">
                <a:latin typeface="Times New Roman" panose="02020603050405020304" pitchFamily="18" charset="0"/>
              </a:rPr>
              <a:t>Because there’s no third party involved, and because encrypted records of transactions are shared across participants, there’s no need to question whether information has been altered for personal benefit.</a:t>
            </a:r>
            <a:endParaRPr lang="en-US" sz="1900" b="1" dirty="0">
              <a:latin typeface="Times New Roman" panose="02020603050405020304" pitchFamily="18" charset="0"/>
            </a:endParaRPr>
          </a:p>
          <a:p>
            <a:pPr marL="0" indent="0">
              <a:buNone/>
            </a:pPr>
            <a:r>
              <a:rPr lang="en-US" b="1" i="0" u="none" strike="noStrike" baseline="0" dirty="0">
                <a:latin typeface="Times New Roman" panose="02020603050405020304" pitchFamily="18" charset="0"/>
              </a:rPr>
              <a:t>3. Security</a:t>
            </a:r>
          </a:p>
          <a:p>
            <a:pPr marL="0" indent="0" algn="l">
              <a:buNone/>
            </a:pPr>
            <a:r>
              <a:rPr lang="en-US" sz="1900" b="0" i="0" u="none" strike="noStrike" baseline="0" dirty="0">
                <a:latin typeface="Times New Roman" panose="02020603050405020304" pitchFamily="18" charset="0"/>
              </a:rPr>
              <a:t>Blockchain transaction records are encrypted, which makes them very hard to hack. Moreover, because each record is connected to the previous and subsequent records on a distributed ledger, hackers would have to alter the entire chain to change a single record.</a:t>
            </a:r>
            <a:endParaRPr lang="en-US" sz="1900" b="1" i="0" u="none" strike="noStrike" baseline="0" dirty="0">
              <a:latin typeface="Times New Roman" panose="02020603050405020304" pitchFamily="18" charset="0"/>
            </a:endParaRPr>
          </a:p>
          <a:p>
            <a:pPr marL="0" indent="0">
              <a:buNone/>
            </a:pPr>
            <a:r>
              <a:rPr lang="en-US" b="1" i="0" u="none" strike="noStrike" baseline="0" dirty="0">
                <a:latin typeface="Times New Roman" panose="02020603050405020304" pitchFamily="18" charset="0"/>
              </a:rPr>
              <a:t>4. Savings</a:t>
            </a:r>
          </a:p>
          <a:p>
            <a:pPr marL="0" indent="0" algn="l">
              <a:buNone/>
            </a:pPr>
            <a:r>
              <a:rPr lang="en-US" sz="1900" b="0" i="0" u="none" strike="noStrike" baseline="0" dirty="0">
                <a:latin typeface="Times New Roman" panose="02020603050405020304" pitchFamily="18" charset="0"/>
              </a:rPr>
              <a:t>Smart contracts remove the need for intermediaries to handle transactions and, by extension, their associated time delays and fees.</a:t>
            </a:r>
            <a:endParaRPr lang="en-US" sz="1900" b="1" i="0" u="none" strike="noStrike" baseline="0" dirty="0">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40369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0461D6-C751-0C92-BE11-20AF8500F114}"/>
              </a:ext>
            </a:extLst>
          </p:cNvPr>
          <p:cNvPicPr>
            <a:picLocks noChangeAspect="1"/>
          </p:cNvPicPr>
          <p:nvPr/>
        </p:nvPicPr>
        <p:blipFill>
          <a:blip r:embed="rId2"/>
          <a:stretch>
            <a:fillRect/>
          </a:stretch>
        </p:blipFill>
        <p:spPr>
          <a:xfrm>
            <a:off x="1060174" y="439616"/>
            <a:ext cx="10906539" cy="5947932"/>
          </a:xfrm>
          <a:prstGeom prst="rect">
            <a:avLst/>
          </a:prstGeom>
        </p:spPr>
      </p:pic>
    </p:spTree>
    <p:extLst>
      <p:ext uri="{BB962C8B-B14F-4D97-AF65-F5344CB8AC3E}">
        <p14:creationId xmlns:p14="http://schemas.microsoft.com/office/powerpoint/2010/main" val="187634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B26E991-B2E9-513C-E005-5C1C12F693C3}"/>
              </a:ext>
            </a:extLst>
          </p:cNvPr>
          <p:cNvPicPr>
            <a:picLocks noChangeAspect="1"/>
          </p:cNvPicPr>
          <p:nvPr/>
        </p:nvPicPr>
        <p:blipFill>
          <a:blip r:embed="rId2"/>
          <a:stretch>
            <a:fillRect/>
          </a:stretch>
        </p:blipFill>
        <p:spPr>
          <a:xfrm>
            <a:off x="2957074" y="1652339"/>
            <a:ext cx="6277851" cy="3553321"/>
          </a:xfrm>
          <a:prstGeom prst="rect">
            <a:avLst/>
          </a:prstGeom>
        </p:spPr>
      </p:pic>
    </p:spTree>
    <p:extLst>
      <p:ext uri="{BB962C8B-B14F-4D97-AF65-F5344CB8AC3E}">
        <p14:creationId xmlns:p14="http://schemas.microsoft.com/office/powerpoint/2010/main" val="3680889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7B446A9-63D0-FB64-437D-439812BE4FA4}"/>
              </a:ext>
            </a:extLst>
          </p:cNvPr>
          <p:cNvPicPr>
            <a:picLocks noChangeAspect="1"/>
          </p:cNvPicPr>
          <p:nvPr/>
        </p:nvPicPr>
        <p:blipFill>
          <a:blip r:embed="rId2"/>
          <a:stretch>
            <a:fillRect/>
          </a:stretch>
        </p:blipFill>
        <p:spPr>
          <a:xfrm>
            <a:off x="0" y="323557"/>
            <a:ext cx="11802793" cy="6217920"/>
          </a:xfrm>
          <a:prstGeom prst="rect">
            <a:avLst/>
          </a:prstGeom>
        </p:spPr>
      </p:pic>
    </p:spTree>
    <p:extLst>
      <p:ext uri="{BB962C8B-B14F-4D97-AF65-F5344CB8AC3E}">
        <p14:creationId xmlns:p14="http://schemas.microsoft.com/office/powerpoint/2010/main" val="373403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349CB8-3BCE-660B-232E-7D7713E837E1}"/>
              </a:ext>
            </a:extLst>
          </p:cNvPr>
          <p:cNvPicPr>
            <a:picLocks noChangeAspect="1"/>
          </p:cNvPicPr>
          <p:nvPr/>
        </p:nvPicPr>
        <p:blipFill>
          <a:blip r:embed="rId2"/>
          <a:stretch>
            <a:fillRect/>
          </a:stretch>
        </p:blipFill>
        <p:spPr>
          <a:xfrm>
            <a:off x="742123" y="821634"/>
            <a:ext cx="10495720" cy="5128591"/>
          </a:xfrm>
          <a:prstGeom prst="rect">
            <a:avLst/>
          </a:prstGeom>
        </p:spPr>
      </p:pic>
    </p:spTree>
    <p:extLst>
      <p:ext uri="{BB962C8B-B14F-4D97-AF65-F5344CB8AC3E}">
        <p14:creationId xmlns:p14="http://schemas.microsoft.com/office/powerpoint/2010/main" val="4059298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24565AC9E3B74181AAAF789D09A72B" ma:contentTypeVersion="6" ma:contentTypeDescription="Create a new document." ma:contentTypeScope="" ma:versionID="4d4848cd6cf1b92f54212130c872c5c8">
  <xsd:schema xmlns:xsd="http://www.w3.org/2001/XMLSchema" xmlns:xs="http://www.w3.org/2001/XMLSchema" xmlns:p="http://schemas.microsoft.com/office/2006/metadata/properties" xmlns:ns3="a39111b0-dcec-4ce5-9778-c4182887d011" xmlns:ns4="1aa03729-7ac3-4e36-834c-8e65edea5099" targetNamespace="http://schemas.microsoft.com/office/2006/metadata/properties" ma:root="true" ma:fieldsID="96e431410680cc686c52c17e59df9726" ns3:_="" ns4:_="">
    <xsd:import namespace="a39111b0-dcec-4ce5-9778-c4182887d011"/>
    <xsd:import namespace="1aa03729-7ac3-4e36-834c-8e65edea5099"/>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9111b0-dcec-4ce5-9778-c4182887d0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a03729-7ac3-4e36-834c-8e65edea509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a39111b0-dcec-4ce5-9778-c4182887d01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8AAE04-4A68-4EE2-B4DC-4123213E10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9111b0-dcec-4ce5-9778-c4182887d011"/>
    <ds:schemaRef ds:uri="1aa03729-7ac3-4e36-834c-8e65edea50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1FC6B-27B8-4A64-9532-19916A2CD2B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a39111b0-dcec-4ce5-9778-c4182887d011"/>
    <ds:schemaRef ds:uri="http://schemas.openxmlformats.org/package/2006/metadata/core-properties"/>
    <ds:schemaRef ds:uri="1aa03729-7ac3-4e36-834c-8e65edea5099"/>
    <ds:schemaRef ds:uri="http://www.w3.org/XML/1998/namespace"/>
    <ds:schemaRef ds:uri="http://purl.org/dc/dcmitype/"/>
  </ds:schemaRefs>
</ds:datastoreItem>
</file>

<file path=customXml/itemProps3.xml><?xml version="1.0" encoding="utf-8"?>
<ds:datastoreItem xmlns:ds="http://schemas.openxmlformats.org/officeDocument/2006/customXml" ds:itemID="{9F95D045-B05F-48B6-94D9-E0294B71BD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TotalTime>
  <Words>229</Words>
  <Application>Microsoft Office PowerPoint</Application>
  <PresentationFormat>Widescreen</PresentationFormat>
  <Paragraphs>12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SMART CONTRACTS</vt:lpstr>
      <vt:lpstr>PowerPoint Presentation</vt:lpstr>
      <vt:lpstr>PowerPoint Presentation</vt:lpstr>
      <vt:lpstr>SMART CONTRACTS</vt:lpstr>
      <vt:lpstr>Benefits of smart contracts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CONTRACTS</dc:title>
  <dc:creator>Anita Gupta</dc:creator>
  <cp:lastModifiedBy>Anita Gupta</cp:lastModifiedBy>
  <cp:revision>8</cp:revision>
  <dcterms:created xsi:type="dcterms:W3CDTF">2023-02-15T08:40:50Z</dcterms:created>
  <dcterms:modified xsi:type="dcterms:W3CDTF">2023-02-15T10:25:11Z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0x0101006124565AC9E3B74181AAAF789D09A72B</vt:lpwstr>
  </property>
</Properties>
</file>